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91" r:id="rId1"/>
  </p:sldMasterIdLst>
  <p:notesMasterIdLst>
    <p:notesMasterId r:id="rId21"/>
  </p:notesMasterIdLst>
  <p:handoutMasterIdLst>
    <p:handoutMasterId r:id="rId22"/>
  </p:handoutMasterIdLst>
  <p:sldIdLst>
    <p:sldId id="522" r:id="rId2"/>
    <p:sldId id="579" r:id="rId3"/>
    <p:sldId id="599" r:id="rId4"/>
    <p:sldId id="600" r:id="rId5"/>
    <p:sldId id="620" r:id="rId6"/>
    <p:sldId id="601" r:id="rId7"/>
    <p:sldId id="602" r:id="rId8"/>
    <p:sldId id="603" r:id="rId9"/>
    <p:sldId id="613" r:id="rId10"/>
    <p:sldId id="617" r:id="rId11"/>
    <p:sldId id="606" r:id="rId12"/>
    <p:sldId id="621" r:id="rId13"/>
    <p:sldId id="618" r:id="rId14"/>
    <p:sldId id="619" r:id="rId15"/>
    <p:sldId id="610" r:id="rId16"/>
    <p:sldId id="622" r:id="rId17"/>
    <p:sldId id="623" r:id="rId18"/>
    <p:sldId id="611" r:id="rId19"/>
    <p:sldId id="585" r:id="rId20"/>
  </p:sldIdLst>
  <p:sldSz cx="9144000" cy="5143500" type="screen16x9"/>
  <p:notesSz cx="69977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19F7F1-93C8-4B39-BAC8-60F19400D83B}">
          <p14:sldIdLst>
            <p14:sldId id="522"/>
            <p14:sldId id="579"/>
            <p14:sldId id="599"/>
            <p14:sldId id="600"/>
            <p14:sldId id="620"/>
            <p14:sldId id="601"/>
            <p14:sldId id="602"/>
            <p14:sldId id="603"/>
            <p14:sldId id="613"/>
            <p14:sldId id="617"/>
            <p14:sldId id="606"/>
            <p14:sldId id="621"/>
            <p14:sldId id="618"/>
            <p14:sldId id="619"/>
            <p14:sldId id="610"/>
            <p14:sldId id="622"/>
            <p14:sldId id="623"/>
            <p14:sldId id="611"/>
            <p14:sldId id="5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9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311A"/>
    <a:srgbClr val="FFC525"/>
    <a:srgbClr val="4F2683"/>
    <a:srgbClr val="5D9732"/>
    <a:srgbClr val="00CC00"/>
    <a:srgbClr val="003F82"/>
    <a:srgbClr val="006600"/>
    <a:srgbClr val="FF0000"/>
    <a:srgbClr val="C0CADD"/>
    <a:srgbClr val="F4E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4" autoAdjust="0"/>
    <p:restoredTop sz="77649" autoAdjust="0"/>
  </p:normalViewPr>
  <p:slideViewPr>
    <p:cSldViewPr>
      <p:cViewPr varScale="1">
        <p:scale>
          <a:sx n="94" d="100"/>
          <a:sy n="94" d="100"/>
        </p:scale>
        <p:origin x="672" y="90"/>
      </p:cViewPr>
      <p:guideLst>
        <p:guide orient="horz" pos="19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05863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F14AD3AF-E853-41DD-9C6B-157657455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695325"/>
            <a:ext cx="617855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745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charset="0"/>
              </a:defRPr>
            </a:lvl1pPr>
          </a:lstStyle>
          <a:p>
            <a:pPr>
              <a:defRPr/>
            </a:pPr>
            <a:fld id="{8DB8C9F8-2507-43B8-94EB-5DEE5D53B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861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5325"/>
            <a:ext cx="6178550" cy="3476625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92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Null Hypothesis- there is no significant difference between the two groups in question</a:t>
            </a:r>
          </a:p>
          <a:p>
            <a:r>
              <a:rPr lang="en-US" dirty="0" smtClean="0"/>
              <a:t>Alternative Hypothesis- there is significant</a:t>
            </a:r>
            <a:r>
              <a:rPr lang="en-US" baseline="0" dirty="0" smtClean="0"/>
              <a:t> difference due to an effect</a:t>
            </a:r>
            <a:endParaRPr lang="en-US" dirty="0" smtClean="0"/>
          </a:p>
          <a:p>
            <a:r>
              <a:rPr lang="en-US" dirty="0" smtClean="0"/>
              <a:t>Rejection Level (Alpha Level)- .01, .05,</a:t>
            </a:r>
            <a:r>
              <a:rPr lang="en-US" baseline="0" dirty="0" smtClean="0"/>
              <a:t> .10 </a:t>
            </a:r>
            <a:endParaRPr lang="en-US" dirty="0" smtClean="0"/>
          </a:p>
          <a:p>
            <a:r>
              <a:rPr lang="en-US" dirty="0" smtClean="0"/>
              <a:t>Test Statistic- t –test in</a:t>
            </a:r>
            <a:r>
              <a:rPr lang="en-US" baseline="0" dirty="0" smtClean="0"/>
              <a:t> this case- used in the hypothesis test to determine significance </a:t>
            </a:r>
            <a:endParaRPr lang="en-US" dirty="0" smtClean="0"/>
          </a:p>
          <a:p>
            <a:r>
              <a:rPr lang="en-US" dirty="0" smtClean="0"/>
              <a:t>Level of Significance (p-value)- what is the p value that the t test yields?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36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SVY comment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434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smtClean="0"/>
              <a:t>Look</a:t>
            </a:r>
            <a:r>
              <a:rPr lang="en-US" baseline="0" dirty="0" smtClean="0"/>
              <a:t> at </a:t>
            </a:r>
            <a:r>
              <a:rPr lang="en-US" baseline="0" smtClean="0"/>
              <a:t>the differences!!!!!!!!!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031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03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37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4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Did the treatment work?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80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Variable is </a:t>
            </a:r>
            <a:r>
              <a:rPr lang="en-US" dirty="0" err="1" smtClean="0"/>
              <a:t>nonformal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62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Set Up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13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92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000" dirty="0" smtClean="0"/>
              <a:t>What do we want to compare?</a:t>
            </a:r>
          </a:p>
          <a:p>
            <a:pPr lvl="1"/>
            <a:r>
              <a:rPr lang="en-US" sz="2000" dirty="0" smtClean="0"/>
              <a:t>How do we compare these different groups?</a:t>
            </a:r>
          </a:p>
          <a:p>
            <a:pPr lvl="2"/>
            <a:r>
              <a:rPr lang="en-US" sz="1800" dirty="0" smtClean="0"/>
              <a:t>Control/ Treatment</a:t>
            </a:r>
          </a:p>
          <a:p>
            <a:pPr lvl="2"/>
            <a:r>
              <a:rPr lang="en-US" sz="1800" dirty="0" smtClean="0"/>
              <a:t>Gender</a:t>
            </a:r>
          </a:p>
          <a:p>
            <a:pPr lvl="2"/>
            <a:r>
              <a:rPr lang="en-US" sz="1800" dirty="0" smtClean="0"/>
              <a:t>School type</a:t>
            </a:r>
          </a:p>
          <a:p>
            <a:pPr lvl="2"/>
            <a:r>
              <a:rPr lang="en-US" sz="1800" dirty="0" smtClean="0"/>
              <a:t>Rural/ urban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17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0" y="4783667"/>
            <a:ext cx="9144000" cy="37253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24193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44500"/>
            <a:ext cx="914400" cy="368300"/>
          </a:xfrm>
          <a:prstGeom prst="rect">
            <a:avLst/>
          </a:prstGeom>
        </p:spPr>
      </p:pic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7239000" y="0"/>
            <a:ext cx="1828800" cy="18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 sz="1000" i="1">
              <a:solidFill>
                <a:srgbClr val="BF301A"/>
              </a:solidFill>
            </a:endParaRPr>
          </a:p>
        </p:txBody>
      </p:sp>
      <p:sp>
        <p:nvSpPr>
          <p:cNvPr id="130050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1828800" y="361950"/>
            <a:ext cx="6934200" cy="533400"/>
          </a:xfrm>
          <a:noFill/>
        </p:spPr>
        <p:txBody>
          <a:bodyPr/>
          <a:lstStyle>
            <a:lvl1pPr algn="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0051" name="Rectangle 3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828801" y="1200150"/>
            <a:ext cx="6934200" cy="457200"/>
          </a:xfrm>
        </p:spPr>
        <p:txBody>
          <a:bodyPr/>
          <a:lstStyle>
            <a:lvl1pPr marL="0" indent="0" algn="r">
              <a:buFont typeface="Wingdings" pitchFamily="1" charset="2"/>
              <a:buNone/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23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1809750"/>
            <a:ext cx="6934200" cy="609600"/>
          </a:xfrm>
        </p:spPr>
        <p:txBody>
          <a:bodyPr/>
          <a:lstStyle>
            <a:lvl1pPr marL="0" indent="0" algn="r">
              <a:buNone/>
              <a:defRPr sz="1600">
                <a:solidFill>
                  <a:srgbClr val="BCDDFB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9" name="Text Box 14"/>
          <p:cNvSpPr txBox="1">
            <a:spLocks noChangeArrowheads="1"/>
          </p:cNvSpPr>
          <p:nvPr userDrawn="1"/>
        </p:nvSpPr>
        <p:spPr bwMode="auto">
          <a:xfrm>
            <a:off x="7255934" y="4817534"/>
            <a:ext cx="11604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www.rti.org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2057400" y="4857750"/>
            <a:ext cx="4357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baseline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 charset="0"/>
                <a:ea typeface="ヒラギノ角ゴ Pro W3" pitchFamily="1" charset="-128"/>
                <a:cs typeface="+mn-cs"/>
              </a:rPr>
              <a:t>RTI International is a registered trademark and a trade name of Research Triangle  Institute.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Ar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-Line Title and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9144000" cy="971550"/>
          </a:xfrm>
        </p:spPr>
        <p:txBody>
          <a:bodyPr lIns="182880" tIns="91440" rIns="182880" bIns="91440"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32"/>
            <a:ext cx="8229600" cy="3206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77108"/>
          </a:xfrm>
        </p:spPr>
        <p:txBody>
          <a:bodyPr lIns="182880" tIns="91440" rIns="182880" bIns="91440"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457200" y="1115483"/>
            <a:ext cx="3886200" cy="350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800600" y="1115482"/>
            <a:ext cx="3886200" cy="3513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Plus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9144000" cy="1031051"/>
          </a:xfrm>
        </p:spPr>
        <p:txBody>
          <a:bodyPr lIns="182880" tIns="91440" rIns="182880" bIns="91440"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457200" y="1504950"/>
            <a:ext cx="3886200" cy="304800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800600" y="1504950"/>
            <a:ext cx="38862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9144000" cy="1031051"/>
          </a:xfrm>
        </p:spPr>
        <p:txBody>
          <a:bodyPr lIns="182880" tIns="91440" rIns="182880" bIns="91440"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28003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57200" y="2003382"/>
            <a:ext cx="6477000" cy="615553"/>
          </a:xfrm>
          <a:noFill/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389861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9140826" cy="61555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47751"/>
            <a:ext cx="8229600" cy="354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47472" y="4796028"/>
            <a:ext cx="1143000" cy="347472"/>
          </a:xfrm>
          <a:prstGeom prst="rect">
            <a:avLst/>
          </a:prstGeom>
          <a:solidFill>
            <a:srgbClr val="BF311A"/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CONFIDENTIAL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0" y="4796028"/>
            <a:ext cx="347472" cy="34747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2" r:id="rId8"/>
    <p:sldLayoutId id="2147484000" r:id="rId9"/>
    <p:sldLayoutId id="2147484001" r:id="rId10"/>
  </p:sldLayoutIdLst>
  <p:hf hdr="0" ftr="0" dt="0"/>
  <p:txStyles>
    <p:titleStyle>
      <a:lvl1pPr marL="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9pPr>
    </p:titleStyle>
    <p:bodyStyle>
      <a:lvl1pPr marL="225425" indent="-225425" algn="l" rtl="0" eaLnBrk="1" fontAlgn="base" hangingPunct="1">
        <a:spcBef>
          <a:spcPct val="20000"/>
        </a:spcBef>
        <a:spcAft>
          <a:spcPct val="0"/>
        </a:spcAft>
        <a:buClrTx/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1775" algn="l" rtl="0" eaLnBrk="1" fontAlgn="base" hangingPunct="1">
        <a:spcBef>
          <a:spcPct val="20000"/>
        </a:spcBef>
        <a:spcAft>
          <a:spcPct val="0"/>
        </a:spcAft>
        <a:buClrTx/>
        <a:buSzPct val="80000"/>
        <a:buFont typeface="Arial" charset="0"/>
        <a:buChar char="–"/>
        <a:tabLst/>
        <a:defRPr sz="1800">
          <a:solidFill>
            <a:schemeClr val="tx1"/>
          </a:solidFill>
          <a:latin typeface="+mn-lt"/>
          <a:cs typeface="+mn-cs"/>
        </a:defRPr>
      </a:lvl2pPr>
      <a:lvl3pPr marL="679450" indent="-222250" algn="l" rtl="0" eaLnBrk="1" fontAlgn="base" hangingPunct="1">
        <a:spcBef>
          <a:spcPct val="20000"/>
        </a:spcBef>
        <a:spcAft>
          <a:spcPct val="0"/>
        </a:spcAft>
        <a:buClrTx/>
        <a:buSzPct val="80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2" charset="2"/>
        <a:buChar char="§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47800" y="37296"/>
            <a:ext cx="7162800" cy="2277547"/>
          </a:xfrm>
          <a:noFill/>
        </p:spPr>
        <p:txBody>
          <a:bodyPr/>
          <a:lstStyle/>
          <a:p>
            <a:pPr algn="ctr"/>
            <a:r>
              <a:rPr lang="en-US" dirty="0"/>
              <a:t>Complex Data Analysis</a:t>
            </a:r>
            <a:br>
              <a:rPr lang="en-US" dirty="0"/>
            </a:br>
            <a:r>
              <a:rPr lang="en-US" sz="2400" dirty="0"/>
              <a:t>Improve your data analytic abilities using Stata and Early Grade Reading and Mathematics Assessment Data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Sunday March 5, 8:30 – 14:45     </a:t>
            </a:r>
            <a:r>
              <a:rPr lang="en-US" sz="1600" u="sng" dirty="0"/>
              <a:t>Georgia 2 (South Tower)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CIES 2017 Downtown Sheraton Atlanta, GA </a:t>
            </a:r>
            <a:endParaRPr lang="en-US" dirty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724150"/>
            <a:ext cx="6934200" cy="1828800"/>
          </a:xfrm>
        </p:spPr>
        <p:txBody>
          <a:bodyPr tIns="45720" rIns="137160" bIns="91440"/>
          <a:lstStyle/>
          <a:p>
            <a:r>
              <a:rPr lang="en-US" dirty="0"/>
              <a:t>Marissa Gargano</a:t>
            </a:r>
          </a:p>
          <a:p>
            <a:r>
              <a:rPr lang="en-US" dirty="0"/>
              <a:t>Sarrynna Sou</a:t>
            </a:r>
          </a:p>
          <a:p>
            <a:r>
              <a:rPr lang="en-US" dirty="0"/>
              <a:t>Susan Edwards</a:t>
            </a:r>
          </a:p>
          <a:p>
            <a:r>
              <a:rPr lang="en-US" dirty="0"/>
              <a:t>Chris Cummiskey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0" y="2724150"/>
            <a:ext cx="480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Marissa Gargano</a:t>
            </a:r>
          </a:p>
          <a:p>
            <a:r>
              <a:rPr lang="en-US" dirty="0"/>
              <a:t>Sarrynna Sou</a:t>
            </a:r>
          </a:p>
          <a:p>
            <a:r>
              <a:rPr lang="en-US" dirty="0"/>
              <a:t>Susan Edwards</a:t>
            </a:r>
          </a:p>
          <a:p>
            <a:r>
              <a:rPr lang="en-US" dirty="0"/>
              <a:t>Chris Cummiskey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Appending and Merging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Goal: Set up the final data set with baseline and </a:t>
            </a:r>
            <a:r>
              <a:rPr lang="en-US" sz="2200" dirty="0" err="1" smtClean="0"/>
              <a:t>endline</a:t>
            </a:r>
            <a:r>
              <a:rPr lang="en-US" sz="2200" dirty="0" smtClean="0"/>
              <a:t> data.</a:t>
            </a:r>
          </a:p>
          <a:p>
            <a:pPr lvl="1"/>
            <a:endParaRPr lang="en-US" dirty="0" smtClean="0"/>
          </a:p>
          <a:p>
            <a:r>
              <a:rPr lang="en-US" sz="2200" dirty="0" smtClean="0"/>
              <a:t>Problem:</a:t>
            </a:r>
          </a:p>
          <a:p>
            <a:pPr lvl="1"/>
            <a:r>
              <a:rPr lang="en-US" dirty="0"/>
              <a:t>We have </a:t>
            </a:r>
            <a:r>
              <a:rPr lang="en-US" dirty="0" smtClean="0"/>
              <a:t>two separate </a:t>
            </a:r>
            <a:r>
              <a:rPr lang="en-US" dirty="0"/>
              <a:t>data </a:t>
            </a:r>
            <a:r>
              <a:rPr lang="en-US" dirty="0" smtClean="0"/>
              <a:t>sets</a:t>
            </a:r>
            <a:endParaRPr lang="en-US" dirty="0"/>
          </a:p>
          <a:p>
            <a:pPr lvl="2"/>
            <a:r>
              <a:rPr lang="en-US" dirty="0"/>
              <a:t>Baseline</a:t>
            </a:r>
          </a:p>
          <a:p>
            <a:pPr lvl="2"/>
            <a:r>
              <a:rPr lang="en-US" dirty="0" err="1"/>
              <a:t>Endline</a:t>
            </a:r>
            <a:r>
              <a:rPr lang="en-US" dirty="0"/>
              <a:t> </a:t>
            </a:r>
            <a:endParaRPr lang="en-US" dirty="0" smtClean="0"/>
          </a:p>
          <a:p>
            <a:pPr lvl="2"/>
            <a:endParaRPr lang="en-US" dirty="0"/>
          </a:p>
          <a:p>
            <a:pPr lvl="1"/>
            <a:r>
              <a:rPr lang="en-US" dirty="0" smtClean="0"/>
              <a:t>How do we bring these data sets together in Stata?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0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Appending and </a:t>
            </a:r>
            <a:r>
              <a:rPr lang="en-US" sz="3200" dirty="0" smtClean="0"/>
              <a:t>Merging - WHEN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809999"/>
          </a:xfrm>
        </p:spPr>
        <p:txBody>
          <a:bodyPr/>
          <a:lstStyle/>
          <a:p>
            <a:r>
              <a:rPr lang="en-US" sz="2400" dirty="0" smtClean="0"/>
              <a:t>Append </a:t>
            </a:r>
          </a:p>
          <a:p>
            <a:pPr lvl="1"/>
            <a:r>
              <a:rPr lang="en-US" sz="2200" dirty="0" smtClean="0"/>
              <a:t>Stacking Datasets – one </a:t>
            </a:r>
            <a:r>
              <a:rPr lang="en-US" sz="2200" b="1" dirty="0" smtClean="0"/>
              <a:t>long</a:t>
            </a:r>
            <a:r>
              <a:rPr lang="en-US" sz="2200" dirty="0" smtClean="0"/>
              <a:t> dataset</a:t>
            </a:r>
            <a:endParaRPr lang="en-US" sz="2200" dirty="0" smtClean="0"/>
          </a:p>
          <a:p>
            <a:pPr lvl="2"/>
            <a:r>
              <a:rPr lang="en-US" sz="2000" dirty="0" smtClean="0"/>
              <a:t>when </a:t>
            </a:r>
            <a:r>
              <a:rPr lang="en-US" sz="2000" dirty="0" smtClean="0"/>
              <a:t>you have separate baseline, midterm, or end line </a:t>
            </a:r>
            <a:r>
              <a:rPr lang="en-US" sz="2000" dirty="0" smtClean="0"/>
              <a:t>data</a:t>
            </a:r>
          </a:p>
          <a:p>
            <a:pPr marL="457200" lvl="2" indent="0">
              <a:buNone/>
            </a:pPr>
            <a:endParaRPr lang="en-US" sz="2000" dirty="0" smtClean="0"/>
          </a:p>
          <a:p>
            <a:r>
              <a:rPr lang="en-US" sz="2400" dirty="0" smtClean="0"/>
              <a:t>Merge</a:t>
            </a:r>
          </a:p>
          <a:p>
            <a:pPr lvl="1"/>
            <a:r>
              <a:rPr lang="en-US" sz="2200" dirty="0" smtClean="0"/>
              <a:t>Linking Datasets – one </a:t>
            </a:r>
            <a:r>
              <a:rPr lang="en-US" sz="2200" b="1" dirty="0" smtClean="0"/>
              <a:t>wide</a:t>
            </a:r>
            <a:r>
              <a:rPr lang="en-US" sz="2200" dirty="0" smtClean="0"/>
              <a:t> dataset</a:t>
            </a:r>
            <a:endParaRPr lang="en-US" sz="2200" dirty="0" smtClean="0"/>
          </a:p>
          <a:p>
            <a:pPr lvl="2"/>
            <a:r>
              <a:rPr lang="en-US" sz="2000" dirty="0" smtClean="0"/>
              <a:t>Same students </a:t>
            </a:r>
            <a:r>
              <a:rPr lang="en-US" sz="2000" dirty="0" smtClean="0"/>
              <a:t>are tested in two different </a:t>
            </a:r>
            <a:r>
              <a:rPr lang="en-US" sz="2000" dirty="0" smtClean="0"/>
              <a:t>languages</a:t>
            </a:r>
            <a:endParaRPr lang="en-US" sz="2000" dirty="0" smtClean="0"/>
          </a:p>
          <a:p>
            <a:pPr lvl="2"/>
            <a:r>
              <a:rPr lang="en-US" sz="2000" dirty="0" smtClean="0"/>
              <a:t>School Level Demographics (SSME)</a:t>
            </a:r>
            <a:endParaRPr lang="en-US" sz="2000" dirty="0" smtClean="0"/>
          </a:p>
          <a:p>
            <a:pPr lvl="2"/>
            <a:r>
              <a:rPr lang="en-US" sz="2000" dirty="0" smtClean="0"/>
              <a:t>Longitudinal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21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Appending and </a:t>
            </a:r>
            <a:r>
              <a:rPr lang="en-US" dirty="0" smtClean="0"/>
              <a:t>Merging – APPENDING IN STATA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Code: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24" y="1581150"/>
            <a:ext cx="8610600" cy="193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9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Address Aims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4" y="819150"/>
            <a:ext cx="8229600" cy="3546872"/>
          </a:xfrm>
        </p:spPr>
        <p:txBody>
          <a:bodyPr/>
          <a:lstStyle/>
          <a:p>
            <a:r>
              <a:rPr lang="en-US" sz="2200" dirty="0" smtClean="0"/>
              <a:t>Goal</a:t>
            </a:r>
            <a:r>
              <a:rPr lang="en-US" dirty="0" smtClean="0"/>
              <a:t>: Address the following aims by calculating simple baseline and end line comparisons. </a:t>
            </a:r>
          </a:p>
          <a:p>
            <a:endParaRPr lang="en-US" dirty="0" smtClean="0"/>
          </a:p>
          <a:p>
            <a:pPr lvl="1"/>
            <a:r>
              <a:rPr lang="en-US" sz="2000" dirty="0" smtClean="0"/>
              <a:t>Did </a:t>
            </a:r>
            <a:r>
              <a:rPr lang="en-US" sz="2000" dirty="0"/>
              <a:t>PRIMR have an effect on pupil achievement in reading and math</a:t>
            </a:r>
            <a:r>
              <a:rPr lang="en-US" sz="2000" dirty="0" smtClean="0"/>
              <a:t>?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Was the treatment more effective in the public or non-formal schools?</a:t>
            </a:r>
          </a:p>
          <a:p>
            <a:pPr marL="225425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99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844" y="971550"/>
            <a:ext cx="8229600" cy="2008394"/>
          </a:xfrm>
        </p:spPr>
        <p:txBody>
          <a:bodyPr/>
          <a:lstStyle/>
          <a:p>
            <a:r>
              <a:rPr lang="en-US" dirty="0"/>
              <a:t>Null </a:t>
            </a:r>
            <a:r>
              <a:rPr lang="en-US" dirty="0" smtClean="0"/>
              <a:t>Hypothesis</a:t>
            </a:r>
          </a:p>
          <a:p>
            <a:pPr lvl="1"/>
            <a:r>
              <a:rPr lang="en-US" dirty="0" smtClean="0"/>
              <a:t>No difference between the two groups in question</a:t>
            </a:r>
          </a:p>
          <a:p>
            <a:pPr lvl="1"/>
            <a:endParaRPr lang="en-US" dirty="0"/>
          </a:p>
          <a:p>
            <a:r>
              <a:rPr lang="en-US" dirty="0"/>
              <a:t>Alternative </a:t>
            </a:r>
            <a:r>
              <a:rPr lang="en-US" dirty="0" smtClean="0"/>
              <a:t>Hypothesis</a:t>
            </a:r>
          </a:p>
          <a:p>
            <a:pPr lvl="1"/>
            <a:r>
              <a:rPr lang="en-US" dirty="0" smtClean="0"/>
              <a:t>There is a significant difference between the two groups in question</a:t>
            </a:r>
          </a:p>
          <a:p>
            <a:pPr lvl="1"/>
            <a:endParaRPr lang="en-US" dirty="0"/>
          </a:p>
          <a:p>
            <a:r>
              <a:rPr lang="en-US" dirty="0"/>
              <a:t>Rejection Level (Alpha Level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probability of the difference not occurring due to chance </a:t>
            </a:r>
          </a:p>
          <a:p>
            <a:pPr lvl="1"/>
            <a:endParaRPr lang="en-US" dirty="0"/>
          </a:p>
          <a:p>
            <a:r>
              <a:rPr lang="en-US" dirty="0"/>
              <a:t>Test </a:t>
            </a:r>
            <a:r>
              <a:rPr lang="en-US" dirty="0" smtClean="0"/>
              <a:t>Statistic</a:t>
            </a:r>
          </a:p>
          <a:p>
            <a:pPr marL="225425" lvl="1" indent="0">
              <a:buNone/>
            </a:pPr>
            <a:endParaRPr lang="en-US" dirty="0"/>
          </a:p>
          <a:p>
            <a:r>
              <a:rPr lang="en-US" dirty="0"/>
              <a:t>Level of Significance (p-value)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53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Simple Comparisons Activity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/>
              <a:t>Activity:</a:t>
            </a:r>
          </a:p>
          <a:p>
            <a:r>
              <a:rPr lang="en-US" dirty="0"/>
              <a:t>Please open up do </a:t>
            </a:r>
            <a:r>
              <a:rPr lang="en-US" dirty="0" smtClean="0"/>
              <a:t>file</a:t>
            </a:r>
          </a:p>
          <a:p>
            <a:pPr lvl="1"/>
            <a:r>
              <a:rPr lang="en-US" dirty="0" smtClean="0"/>
              <a:t>\\Kenya </a:t>
            </a:r>
            <a:r>
              <a:rPr lang="en-US" dirty="0"/>
              <a:t>PRIMR Comparison </a:t>
            </a:r>
            <a:r>
              <a:rPr lang="en-US" dirty="0" smtClean="0"/>
              <a:t>Activity.do</a:t>
            </a:r>
            <a:endParaRPr lang="en-US" dirty="0"/>
          </a:p>
          <a:p>
            <a:r>
              <a:rPr lang="en-US" dirty="0"/>
              <a:t>There </a:t>
            </a:r>
            <a:r>
              <a:rPr lang="en-US" dirty="0" smtClean="0"/>
              <a:t>is a list </a:t>
            </a:r>
            <a:r>
              <a:rPr lang="en-US" dirty="0"/>
              <a:t>of questions to help guide you through </a:t>
            </a:r>
            <a:r>
              <a:rPr lang="en-US" dirty="0" smtClean="0"/>
              <a:t>calculating weighted simple comparisons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09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Example in Do File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957453"/>
            <a:ext cx="5191125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90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Example in Do File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816864"/>
            <a:ext cx="4876800" cy="432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74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Discussion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What did you find most interesting from these comparisons</a:t>
            </a:r>
            <a:r>
              <a:rPr lang="en-US" sz="2200" dirty="0" smtClean="0"/>
              <a:t>?</a:t>
            </a:r>
            <a:endParaRPr lang="en-US" sz="2200" dirty="0"/>
          </a:p>
          <a:p>
            <a:r>
              <a:rPr lang="en-US" sz="2200" dirty="0"/>
              <a:t>Were there issues you came across during the activity?  If so, may you state them?</a:t>
            </a:r>
          </a:p>
          <a:p>
            <a:r>
              <a:rPr lang="en-US" sz="2200" dirty="0"/>
              <a:t>We see that there a differences between mean values, now how do we measure how big these differences are?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38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 Minute Break?  </a:t>
            </a:r>
          </a:p>
        </p:txBody>
      </p:sp>
      <p:pic>
        <p:nvPicPr>
          <p:cNvPr id="4" name="Picture 3" descr="stick_figure_question_answ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61950"/>
            <a:ext cx="2743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8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/>
              <a:t>Outline of Intervention 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72" y="807434"/>
            <a:ext cx="8266176" cy="4180475"/>
          </a:xfrm>
        </p:spPr>
        <p:txBody>
          <a:bodyPr/>
          <a:lstStyle/>
          <a:p>
            <a:pPr lvl="0"/>
            <a:r>
              <a:rPr lang="en-US" sz="2200" b="1" dirty="0"/>
              <a:t>Introduce the PRIMR </a:t>
            </a:r>
            <a:r>
              <a:rPr lang="en-US" sz="2200" b="1" dirty="0" smtClean="0"/>
              <a:t>Study</a:t>
            </a:r>
            <a:endParaRPr lang="en-US" sz="2200" b="1" dirty="0"/>
          </a:p>
          <a:p>
            <a:pPr lvl="1"/>
            <a:r>
              <a:rPr lang="en-US" sz="2000" dirty="0"/>
              <a:t>Background</a:t>
            </a:r>
          </a:p>
          <a:p>
            <a:pPr lvl="0"/>
            <a:r>
              <a:rPr lang="en-US" sz="2200" b="1" dirty="0" smtClean="0"/>
              <a:t>Establish and </a:t>
            </a:r>
            <a:r>
              <a:rPr lang="en-US" sz="2200" b="1" dirty="0"/>
              <a:t>a</a:t>
            </a:r>
            <a:r>
              <a:rPr lang="en-US" sz="2200" b="1" dirty="0" smtClean="0"/>
              <a:t>ddress </a:t>
            </a:r>
            <a:r>
              <a:rPr lang="en-US" sz="2200" b="1" dirty="0"/>
              <a:t>direct aims</a:t>
            </a:r>
            <a:endParaRPr lang="en-US" sz="2200" dirty="0"/>
          </a:p>
          <a:p>
            <a:pPr lvl="0"/>
            <a:r>
              <a:rPr lang="en-US" sz="2200" b="1" dirty="0" smtClean="0"/>
              <a:t>Difference-in-Difference </a:t>
            </a:r>
            <a:r>
              <a:rPr lang="en-US" sz="2200" b="1" dirty="0"/>
              <a:t>(</a:t>
            </a:r>
            <a:r>
              <a:rPr lang="en-US" sz="2200" b="1" dirty="0" err="1"/>
              <a:t>DiD</a:t>
            </a:r>
            <a:r>
              <a:rPr lang="en-US" sz="2200" b="1" dirty="0"/>
              <a:t>) Values</a:t>
            </a:r>
          </a:p>
          <a:p>
            <a:pPr lvl="1"/>
            <a:r>
              <a:rPr lang="en-US" sz="2000" dirty="0"/>
              <a:t>Explain what a </a:t>
            </a:r>
            <a:r>
              <a:rPr lang="en-US" sz="2000" dirty="0" err="1"/>
              <a:t>DiD</a:t>
            </a:r>
            <a:r>
              <a:rPr lang="en-US" sz="2000" dirty="0"/>
              <a:t> is and how it’s calculated</a:t>
            </a:r>
          </a:p>
          <a:p>
            <a:pPr lvl="0"/>
            <a:r>
              <a:rPr lang="en-US" sz="2200" b="1" dirty="0"/>
              <a:t>Regressions</a:t>
            </a:r>
          </a:p>
          <a:p>
            <a:pPr lvl="1"/>
            <a:r>
              <a:rPr lang="en-US" sz="2000" dirty="0"/>
              <a:t>Set up models; Link </a:t>
            </a:r>
            <a:r>
              <a:rPr lang="en-US" sz="2000" dirty="0" err="1"/>
              <a:t>DiD</a:t>
            </a:r>
            <a:r>
              <a:rPr lang="en-US" sz="2000" dirty="0"/>
              <a:t>  and t-tests calculations to the regression output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58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/>
              <a:t>Overview of PRIMR Kenya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352" y="742950"/>
            <a:ext cx="8876847" cy="3546872"/>
          </a:xfrm>
        </p:spPr>
        <p:txBody>
          <a:bodyPr/>
          <a:lstStyle/>
          <a:p>
            <a:r>
              <a:rPr lang="en-US" sz="2200" b="1" dirty="0"/>
              <a:t>Scope</a:t>
            </a:r>
          </a:p>
          <a:p>
            <a:pPr lvl="1"/>
            <a:r>
              <a:rPr lang="en-US" sz="2000" dirty="0" smtClean="0"/>
              <a:t>Apply </a:t>
            </a:r>
            <a:r>
              <a:rPr lang="en-US" sz="2000" dirty="0"/>
              <a:t>innovative, data-based instructional improvement methods to increase students’ fundamental skills in reading and </a:t>
            </a:r>
            <a:r>
              <a:rPr lang="en-US" sz="2000" dirty="0" smtClean="0"/>
              <a:t>mathematics </a:t>
            </a:r>
            <a:endParaRPr lang="en-US" sz="2000" dirty="0"/>
          </a:p>
          <a:p>
            <a:r>
              <a:rPr lang="en-US" sz="2200" b="1" dirty="0" smtClean="0"/>
              <a:t>Purpose</a:t>
            </a:r>
            <a:endParaRPr lang="en-US" sz="2200" b="1" dirty="0"/>
          </a:p>
          <a:p>
            <a:pPr lvl="1"/>
            <a:r>
              <a:rPr lang="en-US" sz="2000" dirty="0" smtClean="0"/>
              <a:t>Create a </a:t>
            </a:r>
            <a:r>
              <a:rPr lang="en-US" sz="2000" dirty="0"/>
              <a:t>sustainable reading and mathematics program could be </a:t>
            </a:r>
            <a:r>
              <a:rPr lang="en-US" sz="2000" dirty="0" smtClean="0"/>
              <a:t>implemented</a:t>
            </a:r>
          </a:p>
          <a:p>
            <a:r>
              <a:rPr lang="en-US" sz="2200" b="1" dirty="0" smtClean="0"/>
              <a:t>Assessment tool EGRA-EGMA</a:t>
            </a:r>
          </a:p>
          <a:p>
            <a:r>
              <a:rPr lang="en-US" sz="2200" b="1" dirty="0" smtClean="0"/>
              <a:t>Time </a:t>
            </a:r>
            <a:r>
              <a:rPr lang="en-US" sz="2200" b="1" dirty="0" smtClean="0"/>
              <a:t>frame</a:t>
            </a:r>
          </a:p>
          <a:p>
            <a:pPr lvl="1"/>
            <a:r>
              <a:rPr lang="en-US" sz="2000" dirty="0" smtClean="0"/>
              <a:t>January 2012 – October 2013</a:t>
            </a:r>
          </a:p>
          <a:p>
            <a:pPr lvl="1"/>
            <a:r>
              <a:rPr lang="en-US" sz="2000" dirty="0" smtClean="0"/>
              <a:t>Grades 1 and 2</a:t>
            </a:r>
            <a:endParaRPr lang="en-US" sz="2000" dirty="0" smtClean="0"/>
          </a:p>
          <a:p>
            <a:pPr marL="225425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64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/>
              <a:t>Overview of Workshop Data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Subset of PRIMR Kenya </a:t>
            </a:r>
            <a:r>
              <a:rPr lang="en-US" sz="2200" dirty="0" smtClean="0"/>
              <a:t>study</a:t>
            </a:r>
          </a:p>
          <a:p>
            <a:pPr lvl="1"/>
            <a:r>
              <a:rPr lang="en-US" sz="2000" dirty="0" smtClean="0"/>
              <a:t>C1 and C3</a:t>
            </a:r>
          </a:p>
          <a:p>
            <a:pPr lvl="1"/>
            <a:r>
              <a:rPr lang="en-US" sz="2000" dirty="0" smtClean="0"/>
              <a:t>Oct 2012 – 2013</a:t>
            </a:r>
          </a:p>
          <a:p>
            <a:pPr lvl="1"/>
            <a:r>
              <a:rPr lang="en-US" sz="2000" dirty="0" smtClean="0"/>
              <a:t>Grade 2 </a:t>
            </a:r>
          </a:p>
          <a:p>
            <a:pPr lvl="1"/>
            <a:r>
              <a:rPr lang="en-US" sz="2000" dirty="0" smtClean="0"/>
              <a:t>Midterm A will be our baseline</a:t>
            </a:r>
            <a:endParaRPr lang="en-US" sz="2000" dirty="0"/>
          </a:p>
          <a:p>
            <a:r>
              <a:rPr lang="en-US" sz="2200" dirty="0" smtClean="0">
                <a:sym typeface="Wingdings" panose="05000000000000000000" pitchFamily="2" charset="2"/>
              </a:rPr>
              <a:t>Disclaimer</a:t>
            </a:r>
            <a:r>
              <a:rPr lang="en-US" sz="2200" dirty="0">
                <a:sym typeface="Wingdings" panose="05000000000000000000" pitchFamily="2" charset="2"/>
              </a:rPr>
              <a:t>: Results from this workshop will not reflect published estimates from this </a:t>
            </a:r>
            <a:r>
              <a:rPr lang="en-US" sz="2200" dirty="0" smtClean="0">
                <a:sym typeface="Wingdings" panose="05000000000000000000" pitchFamily="2" charset="2"/>
              </a:rPr>
              <a:t>study</a:t>
            </a:r>
            <a:endParaRPr lang="en-US" sz="2200" dirty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25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Overview of Workshop Data Set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967499"/>
              </p:ext>
            </p:extLst>
          </p:nvPr>
        </p:nvGraphicFramePr>
        <p:xfrm>
          <a:off x="1564640" y="2724150"/>
          <a:ext cx="5334000" cy="1257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0400"/>
                <a:gridCol w="2133600"/>
              </a:tblGrid>
              <a:tr h="2277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Gender/ Grade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Second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Male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893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Female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942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25"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1,835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692153"/>
              </p:ext>
            </p:extLst>
          </p:nvPr>
        </p:nvGraphicFramePr>
        <p:xfrm>
          <a:off x="1559385" y="923240"/>
          <a:ext cx="5339254" cy="14199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01270"/>
                <a:gridCol w="753777"/>
                <a:gridCol w="931136"/>
                <a:gridCol w="1053071"/>
              </a:tblGrid>
              <a:tr h="3549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Treatment/ year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2012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2013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9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Control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377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777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9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Full Treatment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536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1,058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978"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913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1,835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/>
              <a:t>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Primary AIM</a:t>
            </a:r>
          </a:p>
          <a:p>
            <a:r>
              <a:rPr lang="en-US" b="1" dirty="0" smtClean="0"/>
              <a:t>Did PRIMR have an effect on pupil achievement in reading and math?</a:t>
            </a:r>
          </a:p>
          <a:p>
            <a:pPr lvl="1"/>
            <a:r>
              <a:rPr lang="en-US" b="1" dirty="0" smtClean="0"/>
              <a:t>“Did the treatment work?”</a:t>
            </a:r>
          </a:p>
          <a:p>
            <a:pPr marL="225425" lvl="1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u="sng" dirty="0" smtClean="0"/>
              <a:t>Secondary AIM</a:t>
            </a:r>
          </a:p>
          <a:p>
            <a:r>
              <a:rPr lang="en-US" b="1" dirty="0" smtClean="0"/>
              <a:t>Was the treatment more effective in the public or non-formal schools?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6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/>
              <a:t>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were the students sampled? </a:t>
            </a:r>
          </a:p>
          <a:p>
            <a:pPr marL="225425" lvl="1" indent="0">
              <a:buNone/>
            </a:pPr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/>
              <a:t>we resample at end line or use the same schools from baseline?</a:t>
            </a:r>
          </a:p>
          <a:p>
            <a:pPr lvl="1"/>
            <a:r>
              <a:rPr lang="en-US" dirty="0" smtClean="0"/>
              <a:t>Intervention Assessment Only?</a:t>
            </a:r>
          </a:p>
          <a:p>
            <a:pPr lvl="2"/>
            <a:r>
              <a:rPr lang="en-US" dirty="0" smtClean="0"/>
              <a:t>Resample not needed.</a:t>
            </a:r>
          </a:p>
          <a:p>
            <a:pPr marL="4572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Another population level estimate?</a:t>
            </a:r>
          </a:p>
          <a:p>
            <a:pPr lvl="2"/>
            <a:r>
              <a:rPr lang="en-US" dirty="0" smtClean="0"/>
              <a:t>Depends . . .</a:t>
            </a:r>
          </a:p>
          <a:p>
            <a:pPr lvl="3"/>
            <a:r>
              <a:rPr lang="en-US" dirty="0" smtClean="0"/>
              <a:t>Is there concern about fidelity of implementation?</a:t>
            </a:r>
          </a:p>
          <a:p>
            <a:pPr lvl="3"/>
            <a:r>
              <a:rPr lang="en-US" dirty="0" smtClean="0"/>
              <a:t>Assumption: No time changes in the population.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46166"/>
            <a:ext cx="9140826" cy="707886"/>
          </a:xfrm>
        </p:spPr>
        <p:txBody>
          <a:bodyPr/>
          <a:lstStyle/>
          <a:p>
            <a:r>
              <a:rPr lang="en-US" sz="3400" dirty="0" smtClean="0"/>
              <a:t>Baseline Sampling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2014" y="788797"/>
            <a:ext cx="4876800" cy="418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3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30777"/>
            <a:ext cx="9140826" cy="677108"/>
          </a:xfrm>
        </p:spPr>
        <p:txBody>
          <a:bodyPr/>
          <a:lstStyle/>
          <a:p>
            <a:r>
              <a:rPr lang="en-US" sz="3200" dirty="0" smtClean="0"/>
              <a:t>10 minute break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8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TI_Corporate_Template_Widescreen(1)">
  <a:themeElements>
    <a:clrScheme name="RTI Theme Colo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85295"/>
      </a:accent1>
      <a:accent2>
        <a:srgbClr val="D06F1A"/>
      </a:accent2>
      <a:accent3>
        <a:srgbClr val="B1953A"/>
      </a:accent3>
      <a:accent4>
        <a:srgbClr val="FFC525"/>
      </a:accent4>
      <a:accent5>
        <a:srgbClr val="5D9732"/>
      </a:accent5>
      <a:accent6>
        <a:srgbClr val="4F2683"/>
      </a:accent6>
      <a:hlink>
        <a:srgbClr val="0045C7"/>
      </a:hlink>
      <a:folHlink>
        <a:srgbClr val="5D6EC9"/>
      </a:folHlink>
    </a:clrScheme>
    <a:fontScheme name="Custom Design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RTI_Corporate_Template_Widescreen(1).potx</Template>
  <TotalTime>3196</TotalTime>
  <Words>696</Words>
  <Application>Microsoft Office PowerPoint</Application>
  <PresentationFormat>On-screen Show (16:9)</PresentationFormat>
  <Paragraphs>176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Calibri</vt:lpstr>
      <vt:lpstr>Wingdings</vt:lpstr>
      <vt:lpstr>ヒラギノ角ゴ Pro W3</vt:lpstr>
      <vt:lpstr>RTI_Corporate_Template_Widescreen(1)</vt:lpstr>
      <vt:lpstr>Complex Data Analysis Improve your data analytic abilities using Stata and Early Grade Reading and Mathematics Assessment Data  Sunday March 5, 8:30 – 14:45     Georgia 2 (South Tower) CIES 2017 Downtown Sheraton Atlanta, GA </vt:lpstr>
      <vt:lpstr>Outline of Intervention Workshop</vt:lpstr>
      <vt:lpstr>Overview of PRIMR Kenya Study</vt:lpstr>
      <vt:lpstr>Overview of Workshop Data Set</vt:lpstr>
      <vt:lpstr>Overview of Workshop Data Set</vt:lpstr>
      <vt:lpstr>Aims</vt:lpstr>
      <vt:lpstr>Sample</vt:lpstr>
      <vt:lpstr>Baseline Sampling</vt:lpstr>
      <vt:lpstr>10 minute break</vt:lpstr>
      <vt:lpstr>Appending and Merging</vt:lpstr>
      <vt:lpstr>Appending and Merging - WHEN</vt:lpstr>
      <vt:lpstr>Appending and Merging – APPENDING IN STATA</vt:lpstr>
      <vt:lpstr>Address Aims</vt:lpstr>
      <vt:lpstr>Simple Comparisons</vt:lpstr>
      <vt:lpstr>Simple Comparisons Activity</vt:lpstr>
      <vt:lpstr>Example in Do File</vt:lpstr>
      <vt:lpstr>Example in Do File</vt:lpstr>
      <vt:lpstr>Discussion </vt:lpstr>
      <vt:lpstr>10 Minute Break?  </vt:lpstr>
    </vt:vector>
  </TitlesOfParts>
  <Company>RTI International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Anna Weaver</dc:creator>
  <cp:lastModifiedBy>Sou, Sarrynna</cp:lastModifiedBy>
  <cp:revision>175</cp:revision>
  <dcterms:created xsi:type="dcterms:W3CDTF">2012-04-05T13:28:10Z</dcterms:created>
  <dcterms:modified xsi:type="dcterms:W3CDTF">2017-03-05T15:11:54Z</dcterms:modified>
</cp:coreProperties>
</file>